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89" r:id="rId2"/>
    <p:sldId id="290" r:id="rId3"/>
    <p:sldId id="318" r:id="rId4"/>
    <p:sldId id="339" r:id="rId5"/>
    <p:sldId id="292" r:id="rId6"/>
    <p:sldId id="324" r:id="rId7"/>
    <p:sldId id="295" r:id="rId8"/>
    <p:sldId id="319" r:id="rId9"/>
    <p:sldId id="298" r:id="rId10"/>
    <p:sldId id="303" r:id="rId11"/>
    <p:sldId id="306" r:id="rId12"/>
    <p:sldId id="305" r:id="rId13"/>
    <p:sldId id="309" r:id="rId14"/>
    <p:sldId id="299" r:id="rId15"/>
    <p:sldId id="311" r:id="rId16"/>
    <p:sldId id="327" r:id="rId17"/>
    <p:sldId id="310" r:id="rId18"/>
    <p:sldId id="312" r:id="rId19"/>
    <p:sldId id="314" r:id="rId20"/>
    <p:sldId id="333" r:id="rId21"/>
    <p:sldId id="341" r:id="rId22"/>
    <p:sldId id="315" r:id="rId23"/>
    <p:sldId id="340" r:id="rId24"/>
    <p:sldId id="332" r:id="rId25"/>
    <p:sldId id="284" r:id="rId26"/>
    <p:sldId id="265" r:id="rId27"/>
    <p:sldId id="343" r:id="rId28"/>
    <p:sldId id="275" r:id="rId29"/>
    <p:sldId id="268" r:id="rId30"/>
    <p:sldId id="276" r:id="rId31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E5EC"/>
    <a:srgbClr val="FF79FF"/>
    <a:srgbClr val="79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 autoAdjust="0"/>
    <p:restoredTop sz="90198" autoAdjust="0"/>
  </p:normalViewPr>
  <p:slideViewPr>
    <p:cSldViewPr>
      <p:cViewPr varScale="1">
        <p:scale>
          <a:sx n="102" d="100"/>
          <a:sy n="102" d="100"/>
        </p:scale>
        <p:origin x="170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Traffickers of DMST victims</a:t>
            </a:r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Traffickers of DMST victims</c:v>
                </c:pt>
              </c:strCache>
            </c:strRef>
          </c:tx>
          <c:dPt>
            <c:idx val="0"/>
            <c:bubble3D val="0"/>
            <c:spPr>
              <a:solidFill>
                <a:srgbClr val="FF79FF"/>
              </a:solidFill>
            </c:spPr>
            <c:extLst>
              <c:ext xmlns:c16="http://schemas.microsoft.com/office/drawing/2014/chart" uri="{C3380CC4-5D6E-409C-BE32-E72D297353CC}">
                <c16:uniqueId val="{00000001-8FF0-4EED-8CFD-7470AD72D959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FF0-4EED-8CFD-7470AD72D95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FF0-4EED-8CFD-7470AD72D959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FF0-4EED-8CFD-7470AD72D959}"/>
              </c:ext>
            </c:extLst>
          </c:dPt>
          <c:dPt>
            <c:idx val="4"/>
            <c:bubble3D val="0"/>
            <c:spPr>
              <a:solidFill>
                <a:srgbClr val="A2E5EC"/>
              </a:solidFill>
            </c:spPr>
            <c:extLst>
              <c:ext xmlns:c16="http://schemas.microsoft.com/office/drawing/2014/chart" uri="{C3380CC4-5D6E-409C-BE32-E72D297353CC}">
                <c16:uniqueId val="{00000009-8FF0-4EED-8CFD-7470AD72D959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FF0-4EED-8CFD-7470AD72D9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Immediate Family</c:v>
                </c:pt>
                <c:pt idx="1">
                  <c:v>Boyfriends</c:v>
                </c:pt>
                <c:pt idx="2">
                  <c:v>Friends of Family</c:v>
                </c:pt>
                <c:pt idx="3">
                  <c:v>Employers</c:v>
                </c:pt>
                <c:pt idx="4">
                  <c:v>Strangers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27</c:v>
                </c:pt>
                <c:pt idx="2">
                  <c:v>14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F0-4EED-8CFD-7470AD72D9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spPr>
        <a:solidFill>
          <a:schemeClr val="bg1"/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>
              <a:solidFill>
                <a:schemeClr val="accent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E89316B-EDB0-4521-97AA-5591DDBE9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853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fake massage business is an example of a “commercial Front”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47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10 -15 times a day, 6 days a week.</a:t>
            </a:r>
            <a:r>
              <a:rPr lang="en-US" baseline="0" dirty="0"/>
              <a:t> The math is these girls are raped 3,000 – 4,500 times a year. 15,000 – 22,500 times before they turn 18 if they are not rescued.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Covenant House study of survivors of DMST</a:t>
            </a:r>
          </a:p>
          <a:p>
            <a:r>
              <a:rPr lang="en-US" dirty="0"/>
              <a:t>Common Misconception: Kids</a:t>
            </a:r>
            <a:r>
              <a:rPr lang="en-US" baseline="0" dirty="0"/>
              <a:t> are trafficked by Strangers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came out during testimony.</a:t>
            </a:r>
            <a:r>
              <a:rPr lang="en-US" baseline="0" dirty="0"/>
              <a:t> He hit his victims with a hammer, threatened them with a chain-saw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58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https://www.globalslaveryindex.org/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550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DB3C85-A6BD-442B-8063-658F4D1F7BB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BC4C1F0-9CAF-4CC9-8558-AB5B3C465955}" type="slidenum">
              <a:rPr lang="en-US" altLang="en-US" sz="1400"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614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127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Coalition to abolish slavery and trafficking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FB12A-73EF-44E7-A95F-B13567E9D3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7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8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https://www.globalslaveryindex.org/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http://www.havocscope.com/black-market-prices/human-trafficking-prices/</a:t>
            </a:r>
          </a:p>
          <a:p>
            <a:r>
              <a:rPr lang="en-US" dirty="0"/>
              <a:t>More information: http://www.havocscope.com/fact-book-on-human-trafficking/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https://polarisproject.org</a:t>
            </a:r>
          </a:p>
          <a:p>
            <a:r>
              <a:rPr lang="en-US" dirty="0"/>
              <a:t>The map is the</a:t>
            </a:r>
            <a:r>
              <a:rPr lang="en-US" baseline="0" dirty="0"/>
              <a:t> Polaris Project “Heat Map” showing the density of call to the National Hotline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African American male</a:t>
            </a:r>
            <a:r>
              <a:rPr lang="en-US" baseline="0" dirty="0"/>
              <a:t> children</a:t>
            </a:r>
            <a:r>
              <a:rPr lang="en-US" dirty="0"/>
              <a:t> have nearly the same risk of as female counterparts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LIAT</a:t>
            </a:r>
          </a:p>
          <a:p>
            <a:r>
              <a:rPr lang="en-US" dirty="0"/>
              <a:t>The map is the</a:t>
            </a:r>
            <a:r>
              <a:rPr lang="en-US" baseline="0" dirty="0"/>
              <a:t> result of LIAT’s research on media reports of incidents of Human Trafficking on Long Island this decade (since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E89316B-EDB0-4521-97AA-5591DDBE9E4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7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0941E8-B1DF-4381-87AC-ECC2CB443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62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28AB6D-C199-4FC4-BE37-D68134467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84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C721C4-1309-4110-8D8D-54346FB14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36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E33796-012A-4E7C-82AF-43BACA7F7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14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6CEC10-22E7-4376-8217-5C4639D23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6701AC-E31B-4E4E-93C0-79A0D066F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3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3550F0-1BF4-400D-AD96-68CDEB6ED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A77000-775F-4F82-B6EE-B23A7EE50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3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1B0B80-E7B6-46E8-90B7-22C22006C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11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E8F00B-BFDC-42D4-9276-3402C86E2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7ABFEE-564C-4675-AB2E-DD39936FD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5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12/1/14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C78051C-6506-4DE6-B2FF-E7670D956E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endlitraffick.org" TargetMode="Externa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660" y="1524000"/>
            <a:ext cx="8153400" cy="3352800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Human trafficking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exercise of coercive control over persons for the purpose of exploitation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Second largest – and fastest growing – criminal industry in the world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Under 18 + Commercial Sex Act = VICTIM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600" y="4876800"/>
            <a:ext cx="8153460" cy="10058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“One of the great human rights causes of our time.”</a:t>
            </a:r>
            <a:b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President Barak Obama, 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05860" cy="439723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it doesn’t happen on Long Island?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553200" y="5410200"/>
            <a:ext cx="2209860" cy="533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/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Source: LIAT Research</a:t>
            </a:r>
          </a:p>
        </p:txBody>
      </p:sp>
    </p:spTree>
    <p:extLst>
      <p:ext uri="{BB962C8B-B14F-4D97-AF65-F5344CB8AC3E}">
        <p14:creationId xmlns:p14="http://schemas.microsoft.com/office/powerpoint/2010/main" val="4950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7081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Trafficking on Long Island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226425" cy="869950"/>
          </a:xfrm>
          <a:solidFill>
            <a:schemeClr val="bg1"/>
          </a:solidFill>
        </p:spPr>
        <p:txBody>
          <a:bodyPr/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Islandia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Patchogue, Medford, Islip and Lindenhurst sex shops masquerading as massage parlors. Typically and in this case the workers are arrested. However, in this case, the trafficker, or “madam” was also arrested.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Trafficking on Long Island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800" cy="3958032"/>
          </a:xfrm>
        </p:spPr>
      </p:pic>
      <p:sp>
        <p:nvSpPr>
          <p:cNvPr id="4" name="TextBox 3"/>
          <p:cNvSpPr txBox="1"/>
          <p:nvPr/>
        </p:nvSpPr>
        <p:spPr>
          <a:xfrm>
            <a:off x="685800" y="5463816"/>
            <a:ext cx="7699544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http://newyork.cbslocal.com/2014/02/06/long-island-group-home-workers-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allegedly-forced-developmentally-disabled-people-to-fight/</a:t>
            </a:r>
          </a:p>
        </p:txBody>
      </p:sp>
    </p:spTree>
    <p:extLst>
      <p:ext uri="{BB962C8B-B14F-4D97-AF65-F5344CB8AC3E}">
        <p14:creationId xmlns:p14="http://schemas.microsoft.com/office/powerpoint/2010/main" val="349468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30286774"/>
              </p:ext>
            </p:extLst>
          </p:nvPr>
        </p:nvGraphicFramePr>
        <p:xfrm>
          <a:off x="381000" y="1447799"/>
          <a:ext cx="81534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Would Traffic a Child?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DMST on Long Island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5922242"/>
            <a:ext cx="282641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Sources: WPIX, Newsday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6730"/>
            <a:ext cx="5355019" cy="452278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94153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1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 Signs of a Victim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4963"/>
            <a:ext cx="8226425" cy="4522787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Homelessness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Chronic Runaway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Previous Sexual Abuse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Travels with older man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Older, dominating boyfriend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Multiple, repeated Sexually Transmitted Diseases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Tattoos or brands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Signs of violence, bruises, burns, etc.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Truancy, breaking curfew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5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 Signs of a Trafficker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4963"/>
            <a:ext cx="8226425" cy="4522787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Easily Jealous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Controlling &amp; Violent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Promises are too good to be true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Always knows ways to make a lot of money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Flashes money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Vague about job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Projects financial responsibility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Encourages sexual photos &amp; dancing (for money)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Demanding about sex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9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Ask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Suspect DMST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4964"/>
            <a:ext cx="8226425" cy="4338636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Have you ever left home without your parents or guardian knowing? How often?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do you take care of yourself when you are away from home?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Do you have a boyfriend? How old? What do you enjoy doing together?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If there is a visible tattoo, ask about it:</a:t>
            </a:r>
          </a:p>
          <a:p>
            <a:pPr marL="85725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When did you get it?</a:t>
            </a:r>
          </a:p>
          <a:p>
            <a:pPr marL="85725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What does it mean?</a:t>
            </a:r>
          </a:p>
          <a:p>
            <a:pPr marL="85725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Where did you get it?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often do you see your school friends? What do you enjoy doing with them?</a:t>
            </a:r>
          </a:p>
          <a:p>
            <a:pPr marL="85725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7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</a:t>
            </a:r>
            <a:r>
              <a:rPr lang="en-US" sz="3600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Suspect DMST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7109" y="3581400"/>
            <a:ext cx="8226425" cy="2209800"/>
          </a:xfrm>
        </p:spPr>
        <p:txBody>
          <a:bodyPr/>
          <a:lstStyle/>
          <a:p>
            <a:pPr marL="0" indent="0" algn="ctr">
              <a:spcAft>
                <a:spcPts val="600"/>
              </a:spcAft>
            </a:pPr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1-888-373-7888</a:t>
            </a:r>
          </a:p>
          <a:p>
            <a:pPr marL="0" indent="0" algn="ctr"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Text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HELP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or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INFO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BeFree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(233733)</a:t>
            </a:r>
          </a:p>
          <a:p>
            <a:pPr marL="0" indent="0" algn="ctr"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E-mail: NHTRC@PolarisProject.org</a:t>
            </a:r>
          </a:p>
          <a:p>
            <a:pPr marL="0" indent="0" algn="ctr"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Confidential | Toll-Free | Interpreters available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27110" y="1295400"/>
            <a:ext cx="8226425" cy="2057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en-US" sz="5400" kern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National Human Trafficking Resource Center (NHTRC)</a:t>
            </a:r>
          </a:p>
        </p:txBody>
      </p:sp>
    </p:spTree>
    <p:extLst>
      <p:ext uri="{BB962C8B-B14F-4D97-AF65-F5344CB8AC3E}">
        <p14:creationId xmlns:p14="http://schemas.microsoft.com/office/powerpoint/2010/main" val="161313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L.I.A.T.?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1295400"/>
            <a:ext cx="4343400" cy="3536769"/>
          </a:xfr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45071" y="4953000"/>
            <a:ext cx="8226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en-US" sz="2400" b="1" kern="0" dirty="0">
                <a:solidFill>
                  <a:schemeClr val="accent2">
                    <a:lumMod val="50000"/>
                  </a:schemeClr>
                </a:solidFill>
              </a:rPr>
              <a:t>Long Island Against Trafficking </a:t>
            </a:r>
            <a:r>
              <a:rPr lang="en-US" sz="2400" kern="0" dirty="0">
                <a:solidFill>
                  <a:schemeClr val="accent2">
                    <a:lumMod val="50000"/>
                  </a:schemeClr>
                </a:solidFill>
              </a:rPr>
              <a:t>seeks to educate communities, work with legislators, and raise money to help victims of human trafficking live fully restored lives.</a:t>
            </a:r>
          </a:p>
        </p:txBody>
      </p:sp>
    </p:spTree>
    <p:extLst>
      <p:ext uri="{BB962C8B-B14F-4D97-AF65-F5344CB8AC3E}">
        <p14:creationId xmlns:p14="http://schemas.microsoft.com/office/powerpoint/2010/main" val="32078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Trafficking is modern-day slavery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572568"/>
              </p:ext>
            </p:extLst>
          </p:nvPr>
        </p:nvGraphicFramePr>
        <p:xfrm>
          <a:off x="457200" y="1604963"/>
          <a:ext cx="8226425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cap="all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Who are the victims?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Victims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are forced to provide labor or commercial sex and can be: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US citizens or foreign nationals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Men, women or children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1558427"/>
              </p:ext>
            </p:extLst>
          </p:nvPr>
        </p:nvGraphicFramePr>
        <p:xfrm>
          <a:off x="457200" y="3124200"/>
          <a:ext cx="8226425" cy="275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cap="all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Where does human trafficking happen?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Human trafficking can happen in many situations, including in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Commercial sex industry (street prostitution, strip clubs, fake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massage business, escort services, brothels, internet)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Factories (industrial, garment, meat-packing)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Farms, landscaping,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or construction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Peddling rings, begging rings, or magazine crews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Private homes (housekeepers, nannies, or servile marriages)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Restaurants, bars, and other service industries (nail or hair salons)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1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Trafficking Pipeline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27109" y="4648199"/>
            <a:ext cx="8156516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en-US" sz="2800" kern="0" dirty="0">
                <a:solidFill>
                  <a:schemeClr val="accent2">
                    <a:lumMod val="50000"/>
                  </a:schemeClr>
                </a:solidFill>
              </a:rPr>
              <a:t>L.I.A.T. works at all stages of the trafficking pipeline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Protecting At Risk populations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Equipping Law enforcement to prosecute traffickers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Helping rescued and escaped victims become survivors</a:t>
            </a:r>
          </a:p>
        </p:txBody>
      </p:sp>
      <p:sp>
        <p:nvSpPr>
          <p:cNvPr id="3" name="Flowchart: Punched Tape 2"/>
          <p:cNvSpPr/>
          <p:nvPr/>
        </p:nvSpPr>
        <p:spPr bwMode="auto">
          <a:xfrm>
            <a:off x="2937069" y="2286000"/>
            <a:ext cx="3157797" cy="1143000"/>
          </a:xfrm>
          <a:prstGeom prst="flowChartPunchedTape">
            <a:avLst/>
          </a:prstGeom>
          <a:solidFill>
            <a:schemeClr val="accent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/>
              <a:t>Trafficking Victims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Chevron 3"/>
          <p:cNvSpPr/>
          <p:nvPr/>
        </p:nvSpPr>
        <p:spPr bwMode="auto">
          <a:xfrm>
            <a:off x="1520595" y="1828800"/>
            <a:ext cx="1828800" cy="2057400"/>
          </a:xfrm>
          <a:prstGeom prst="chevron">
            <a:avLst/>
          </a:prstGeom>
          <a:solidFill>
            <a:schemeClr val="accent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Chevron 9"/>
          <p:cNvSpPr/>
          <p:nvPr/>
        </p:nvSpPr>
        <p:spPr bwMode="auto">
          <a:xfrm flipH="1">
            <a:off x="5590521" y="1828800"/>
            <a:ext cx="1828800" cy="2057400"/>
          </a:xfrm>
          <a:prstGeom prst="chevron">
            <a:avLst/>
          </a:prstGeom>
          <a:solidFill>
            <a:schemeClr val="accent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682396" y="2552700"/>
            <a:ext cx="1752599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</a:rPr>
              <a:t>At Risk</a:t>
            </a:r>
            <a:br>
              <a:rPr lang="en-US" sz="20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</a:rPr>
              <a:t>Populations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6596940" y="2552699"/>
            <a:ext cx="1752599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</a:rPr>
              <a:t>Survivors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27109" y="1371599"/>
            <a:ext cx="8156516" cy="4953001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Competing Law Enforcement Priorities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Opiate crisis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MS-13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DWI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Customers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40 Million regular users of Porn in US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1 in 7 men in US have used a prostitute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Myths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Belief that trafficking victims enjoy the sex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Belief that trafficking victims are willing participants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Special needs for survivors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Foster system ill-equipped to provide proper counseling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Survivors not educated on the help available to them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Not enough facilities (beds) to care for survivors</a:t>
            </a:r>
          </a:p>
        </p:txBody>
      </p:sp>
    </p:spTree>
    <p:extLst>
      <p:ext uri="{BB962C8B-B14F-4D97-AF65-F5344CB8AC3E}">
        <p14:creationId xmlns:p14="http://schemas.microsoft.com/office/powerpoint/2010/main" val="9921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L.I.A.T. Helps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135532"/>
              </p:ext>
            </p:extLst>
          </p:nvPr>
        </p:nvGraphicFramePr>
        <p:xfrm>
          <a:off x="457200" y="1604962"/>
          <a:ext cx="8226426" cy="47958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081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Grants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Lobbying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14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Public Service Announcements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Public Speaking Engagements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Hotel Training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Survivor Care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Protecting At-risk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Youth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Research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Supporting Legislation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88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29492" r="13772" b="27892"/>
          <a:stretch/>
        </p:blipFill>
        <p:spPr>
          <a:xfrm>
            <a:off x="686253" y="4343400"/>
            <a:ext cx="1963057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18888" r="6458" b="31945"/>
          <a:stretch/>
        </p:blipFill>
        <p:spPr>
          <a:xfrm>
            <a:off x="3657600" y="3989982"/>
            <a:ext cx="4514850" cy="18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5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Help?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191580"/>
              </p:ext>
            </p:extLst>
          </p:nvPr>
        </p:nvGraphicFramePr>
        <p:xfrm>
          <a:off x="457200" y="1604962"/>
          <a:ext cx="8226426" cy="46240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081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Grants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Lobbying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14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Talk to your circle about what you learned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Bring us to speak to your group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Volunteer to do Research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Apply for a grant</a:t>
                      </a:r>
                      <a:b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We look to help groups that are assisting survivors and helping at-risk populations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Give financially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Host a fundraiser</a:t>
                      </a:r>
                      <a:b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With no paid staff our primary expense is funding grants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Join our email list:</a:t>
                      </a:r>
                      <a:b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send an email to </a:t>
                      </a:r>
                      <a:r>
                        <a:rPr lang="en-US" u="sng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info@endlitraffick.org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Write your legislators</a:t>
                      </a:r>
                      <a:b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We notify our mailing list when there is pending legislation.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510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help?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55149"/>
              </p:ext>
            </p:extLst>
          </p:nvPr>
        </p:nvGraphicFramePr>
        <p:xfrm>
          <a:off x="457200" y="1604962"/>
          <a:ext cx="8226426" cy="42198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Volunteer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142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Meetings each month</a:t>
                      </a:r>
                      <a:b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800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rd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Saturday each month in Medford. RSVP to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info@endlitraffick.org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Projects - Use your skills and talents</a:t>
                      </a:r>
                      <a:br>
                        <a:rPr lang="en-US" sz="4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Hotel Initiative</a:t>
                      </a:r>
                      <a:b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Public Service Announcements</a:t>
                      </a:r>
                      <a:b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Assisting shelters</a:t>
                      </a:r>
                      <a:b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Collectively we each bring something different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65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06475" y="1600199"/>
            <a:ext cx="7589838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Web: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			www.endlitraffick.org</a:t>
            </a:r>
          </a:p>
          <a:p>
            <a:pPr>
              <a:lnSpc>
                <a:spcPct val="114000"/>
              </a:lnSpc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Email: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		info@endlitraffick.org</a:t>
            </a:r>
          </a:p>
          <a:p>
            <a:pPr>
              <a:lnSpc>
                <a:spcPct val="114000"/>
              </a:lnSpc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Phone: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		631-447-6287</a:t>
            </a:r>
          </a:p>
          <a:p>
            <a:pPr>
              <a:lnSpc>
                <a:spcPct val="114000"/>
              </a:lnSpc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Facebook:  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Long Island Against Trafficking</a:t>
            </a:r>
          </a:p>
          <a:p>
            <a:pPr>
              <a:lnSpc>
                <a:spcPct val="114000"/>
              </a:lnSpc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Twitter: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		@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EndLITraffick</a:t>
            </a:r>
            <a:endParaRPr lang="en-US" altLang="en-US" sz="2800" i="1" dirty="0">
              <a:solidFill>
                <a:schemeClr val="accent2">
                  <a:lumMod val="50000"/>
                </a:schemeClr>
              </a:solidFill>
              <a:latin typeface="DejaVu Serif Condensed" pitchFamily="16" charset="0"/>
            </a:endParaRPr>
          </a:p>
          <a:p>
            <a:pPr>
              <a:lnSpc>
                <a:spcPct val="114000"/>
              </a:lnSpc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Address: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	445 Furrows Road, #18.</a:t>
            </a:r>
          </a:p>
          <a:p>
            <a:pPr>
              <a:lnSpc>
                <a:spcPct val="114000"/>
              </a:lnSpc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					Holbrook, NY 11771</a:t>
            </a:r>
          </a:p>
          <a:p>
            <a:pPr>
              <a:lnSpc>
                <a:spcPct val="105000"/>
              </a:lnSpc>
            </a:pPr>
            <a:endParaRPr lang="en-US" altLang="en-US" sz="2800" i="1" dirty="0">
              <a:solidFill>
                <a:schemeClr val="accent2">
                  <a:lumMod val="50000"/>
                </a:schemeClr>
              </a:solidFill>
              <a:latin typeface="DejaVu Serif Condensed" pitchFamily="16" charset="0"/>
            </a:endParaRPr>
          </a:p>
          <a:p>
            <a:pPr algn="ctr">
              <a:lnSpc>
                <a:spcPct val="105000"/>
              </a:lnSpc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DejaVu Serif Condensed" pitchFamily="16" charset="0"/>
              </a:rPr>
              <a:t>Meetings monthly in Medford</a:t>
            </a: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57200" y="273050"/>
            <a:ext cx="8226425" cy="11414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Compiled by Long Island Against Trafficking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B9A3-9F5D-4A02-AC03-7504E2B1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Current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Human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Trafficking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EAE9-7887-4426-A122-2679CB4A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Traffickers often have personal relationships with victims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2013 Covenant House/ Fordham University study concluded</a:t>
            </a:r>
          </a:p>
          <a:p>
            <a:pPr lvl="1"/>
            <a:r>
              <a:rPr lang="en-US" sz="3000" dirty="0"/>
              <a:t>Relationships between trafficker and victim:</a:t>
            </a:r>
          </a:p>
          <a:p>
            <a:pPr lvl="2"/>
            <a:r>
              <a:rPr lang="en-US" sz="3000" dirty="0"/>
              <a:t>36 % Parents or family members</a:t>
            </a:r>
          </a:p>
          <a:p>
            <a:pPr lvl="2"/>
            <a:r>
              <a:rPr lang="en-US" sz="3000" dirty="0"/>
              <a:t>27 % “Boyfriend”, significant other</a:t>
            </a:r>
          </a:p>
          <a:p>
            <a:pPr lvl="2"/>
            <a:r>
              <a:rPr lang="en-US" sz="3000" dirty="0"/>
              <a:t>14 % Employer</a:t>
            </a:r>
          </a:p>
          <a:p>
            <a:pPr lvl="2"/>
            <a:r>
              <a:rPr lang="en-US" sz="3000" dirty="0"/>
              <a:t>14 % Friend of family</a:t>
            </a:r>
          </a:p>
          <a:p>
            <a:pPr lvl="2"/>
            <a:r>
              <a:rPr lang="en-US" sz="3000" dirty="0"/>
              <a:t>9 % Strangers</a:t>
            </a:r>
          </a:p>
        </p:txBody>
      </p:sp>
    </p:spTree>
    <p:extLst>
      <p:ext uri="{BB962C8B-B14F-4D97-AF65-F5344CB8AC3E}">
        <p14:creationId xmlns:p14="http://schemas.microsoft.com/office/powerpoint/2010/main" val="240427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B9A3-9F5D-4A02-AC03-7504E2B1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Healthcare Response to Human Trafficking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EAE9-7887-4426-A122-2679CB4A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A Healthcare facility, Mental health facility  and or various service providers may be the only place a potential victim may frequent outside of his/her trafficked environment.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48499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6376-5B49-4AE1-94CB-326D8A59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Why</a:t>
            </a:r>
            <a:r>
              <a:rPr lang="en-US" sz="4000" dirty="0">
                <a:solidFill>
                  <a:srgbClr val="EBEBEB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Awareness</a:t>
            </a:r>
            <a:r>
              <a:rPr lang="en-US" sz="4000" dirty="0">
                <a:solidFill>
                  <a:srgbClr val="EBEBEB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is</a:t>
            </a:r>
            <a:r>
              <a:rPr lang="en-US" sz="4000" dirty="0">
                <a:solidFill>
                  <a:srgbClr val="EBEBEB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440E-7DAE-4672-A370-C5ADCBE82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2014 study conducted by CAST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64% of survivors accessed healthcare while in trafficking situation</a:t>
            </a:r>
          </a:p>
          <a:p>
            <a:pPr lvl="1"/>
            <a:r>
              <a:rPr lang="en-US" dirty="0"/>
              <a:t>96% indicated they had never been provided with information about trafficking </a:t>
            </a:r>
          </a:p>
          <a:p>
            <a:pPr lvl="1"/>
            <a:r>
              <a:rPr lang="en-US" dirty="0"/>
              <a:t>81% indicated they had never been screened for trafficking</a:t>
            </a:r>
          </a:p>
          <a:p>
            <a:endParaRPr lang="en-US" dirty="0"/>
          </a:p>
          <a:p>
            <a:r>
              <a:rPr lang="en-US" dirty="0"/>
              <a:t>2014 study conducted by Loyola University Chicago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88% of survivors accessed healthcare while in trafficking situation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b="1" dirty="0"/>
              <a:t>68.3</a:t>
            </a:r>
            <a:r>
              <a:rPr lang="en-US" dirty="0"/>
              <a:t>% of these survivors went to a hospital or ER</a:t>
            </a:r>
          </a:p>
          <a:p>
            <a:pPr marL="342900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6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9FAE-9276-4612-85B8-06C7E298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Why</a:t>
            </a:r>
            <a:r>
              <a:rPr lang="en-US" sz="4000" dirty="0">
                <a:solidFill>
                  <a:srgbClr val="EBEBEB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Awareness</a:t>
            </a:r>
            <a:r>
              <a:rPr lang="en-US" sz="4000" dirty="0">
                <a:solidFill>
                  <a:srgbClr val="EBEBEB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is</a:t>
            </a:r>
            <a:r>
              <a:rPr lang="en-US" sz="4000" dirty="0">
                <a:solidFill>
                  <a:srgbClr val="EBEBEB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E879-CDDA-4700-B57C-20679E2E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2014 study published in the Annals of Health Law</a:t>
            </a:r>
          </a:p>
          <a:p>
            <a:pPr lvl="1"/>
            <a:r>
              <a:rPr lang="en-US" dirty="0"/>
              <a:t>106 domestic sex trafficking victims and survivors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88 % had reported contact with a health care provider</a:t>
            </a:r>
          </a:p>
          <a:p>
            <a:endParaRPr lang="en-US" dirty="0"/>
          </a:p>
          <a:p>
            <a:r>
              <a:rPr lang="en-US" dirty="0"/>
              <a:t>2017 study reported by SOAR to Health and Wellness/ US </a:t>
            </a:r>
            <a:r>
              <a:rPr lang="en-US" dirty="0" err="1"/>
              <a:t>Dept</a:t>
            </a:r>
            <a:r>
              <a:rPr lang="en-US" dirty="0"/>
              <a:t> of Health and Human services</a:t>
            </a:r>
          </a:p>
          <a:p>
            <a:pPr lvl="1"/>
            <a:r>
              <a:rPr lang="en-US" dirty="0"/>
              <a:t>117 patients surveyed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55 % visited an ER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44% visited Primary Care, 26 % visited OB/GYN and 26% visited a Dentist</a:t>
            </a:r>
          </a:p>
          <a:p>
            <a:pPr marL="342900" lvl="1" indent="0"/>
            <a:endParaRPr lang="en-US" dirty="0"/>
          </a:p>
          <a:p>
            <a:pPr marL="342900" lvl="1" indent="0"/>
            <a:endParaRPr lang="en-US" dirty="0"/>
          </a:p>
          <a:p>
            <a:pPr marL="342900" lvl="1" indent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3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Slavery Index - 2017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8788" y="1523999"/>
            <a:ext cx="8304212" cy="2362201"/>
          </a:xfrm>
          <a:noFill/>
        </p:spPr>
        <p:txBody>
          <a:bodyPr/>
          <a:lstStyle/>
          <a:p>
            <a:pPr marL="0" indent="0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Right now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40.3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million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people are in modern slavery.</a:t>
            </a:r>
          </a:p>
          <a:p>
            <a:pPr marL="0" indent="0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Since 2012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89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million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different people have been enslaved for some period.</a:t>
            </a:r>
          </a:p>
          <a:p>
            <a:pPr marL="0" indent="0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Some form of slavery exists in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167 countries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(2016)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7200" y="52578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/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Source: Global Slavery Index / ILO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419894" y="4724400"/>
            <a:ext cx="83042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</a:rPr>
              <a:t>These people cannot refuse or leave because of threats, violence, </a:t>
            </a:r>
            <a:br>
              <a:rPr lang="en-US" sz="20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</a:rPr>
              <a:t>coercion, deceptions and / or abuse of power.</a:t>
            </a:r>
          </a:p>
          <a:p>
            <a:pPr marL="0" indent="0"/>
            <a:endParaRPr lang="en-US" sz="28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/>
            <a:endParaRPr lang="en-US" sz="28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4303-4467-D046-BF46-80EE781D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Ongoing  Advocacy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94A5-7FD6-EE4A-8070-EC2A9A88B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6425" cy="5253037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Research your community resources</a:t>
            </a:r>
          </a:p>
          <a:p>
            <a:r>
              <a:rPr lang="en-US" sz="2800" dirty="0"/>
              <a:t>Discuss protocols/procedures with supervisor/managers</a:t>
            </a:r>
          </a:p>
          <a:p>
            <a:r>
              <a:rPr lang="en-US" sz="2800" dirty="0"/>
              <a:t>Become a member of a community/employee task force</a:t>
            </a:r>
          </a:p>
          <a:p>
            <a:r>
              <a:rPr lang="en-US" sz="2800" dirty="0"/>
              <a:t>Volunteer with a local organization </a:t>
            </a:r>
          </a:p>
          <a:p>
            <a:endParaRPr lang="en-US" dirty="0"/>
          </a:p>
          <a:p>
            <a:pPr marL="0" indent="0" algn="ctr"/>
            <a:r>
              <a:rPr lang="en-US" sz="2700" dirty="0">
                <a:solidFill>
                  <a:srgbClr val="0070C0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64375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Wide – Stats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457200" y="52578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/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Source: International </a:t>
            </a:r>
            <a:r>
              <a:rPr lang="en-US" sz="1800" kern="0" dirty="0" err="1">
                <a:solidFill>
                  <a:schemeClr val="accent2">
                    <a:lumMod val="50000"/>
                  </a:schemeClr>
                </a:solidFill>
              </a:rPr>
              <a:t>Labour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 Organization report, 2017</a:t>
            </a:r>
          </a:p>
        </p:txBody>
      </p:sp>
      <p:graphicFrame>
        <p:nvGraphicFramePr>
          <p:cNvPr id="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65185"/>
              </p:ext>
            </p:extLst>
          </p:nvPr>
        </p:nvGraphicFramePr>
        <p:xfrm>
          <a:off x="531811" y="2209800"/>
          <a:ext cx="8077201" cy="189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Private Labor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Sex Exploitation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Forced Marriage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Estimated victims (millions)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16.0</a:t>
                      </a:r>
                      <a:b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9.4 female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4.8</a:t>
                      </a:r>
                      <a:b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4.75 female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15.4</a:t>
                      </a:r>
                      <a:b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12.9 female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Average duration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20.5 months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23.4 months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Notes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Estimated $150b annual profit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million children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5.7m</a:t>
                      </a:r>
                      <a:r>
                        <a:rPr lang="en-US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under 18 at marriage</a:t>
                      </a:r>
                      <a:br>
                        <a:rPr lang="en-US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2.5m under 15 at marriage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8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5" y="1371600"/>
            <a:ext cx="7889215" cy="478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Slavery Index - 2017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5819148"/>
            <a:ext cx="5103812" cy="351805"/>
          </a:xfrm>
          <a:noFill/>
        </p:spPr>
        <p:txBody>
          <a:bodyPr/>
          <a:lstStyle/>
          <a:p>
            <a:pPr marL="0" indent="0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Thousandths of the population in modern slavery</a:t>
            </a:r>
          </a:p>
        </p:txBody>
      </p:sp>
    </p:spTree>
    <p:extLst>
      <p:ext uri="{BB962C8B-B14F-4D97-AF65-F5344CB8AC3E}">
        <p14:creationId xmlns:p14="http://schemas.microsoft.com/office/powerpoint/2010/main" val="67777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95300" y="5257799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/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Source: </a:t>
            </a:r>
            <a:r>
              <a:rPr lang="en-US" sz="1800" kern="0" dirty="0" err="1">
                <a:solidFill>
                  <a:schemeClr val="accent2">
                    <a:lumMod val="50000"/>
                  </a:schemeClr>
                </a:solidFill>
              </a:rPr>
              <a:t>Havocscope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 Global Black Market Information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does someone cost?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4809"/>
              </p:ext>
            </p:extLst>
          </p:nvPr>
        </p:nvGraphicFramePr>
        <p:xfrm>
          <a:off x="458788" y="1524000"/>
          <a:ext cx="830421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Who?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US $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Who?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US $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Who?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US $</a:t>
                      </a:r>
                    </a:p>
                  </a:txBody>
                  <a:tcPr>
                    <a:lnB w="38100" cmpd="sng">
                      <a:noFill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Babies in Indonesia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Babies in China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7,800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Roma child bride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270,000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Girl in Madagascar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Bride in China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11,800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Virgin teen girl Iraq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Girl in India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Boy in India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Teen girl</a:t>
                      </a:r>
                      <a:r>
                        <a:rPr lang="en-US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in Iraq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Child in Ghana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Child in U.K.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25,000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Teen girl in Canada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Child in Mail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Girl in Bangladesh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Girl in Romania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Virgin girl Columbia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Girl</a:t>
                      </a:r>
                      <a:r>
                        <a:rPr lang="en-US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in Kenya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Woman in N Korea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Virgin child Cambodia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1447800"/>
            <a:ext cx="8226425" cy="4291451"/>
          </a:xfrm>
        </p:spPr>
      </p:pic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553200" y="5410200"/>
            <a:ext cx="2209860" cy="533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/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Source: Polaris Project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it Doesn’t Happen in America?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Statistics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8788" y="1523999"/>
            <a:ext cx="8304212" cy="3429001"/>
          </a:xfr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2.1 million: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people are trafficked in America.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100,000 – 300,000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: American children at risk for trafficking per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45%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of sexually exploited NYC youth were exploited in hotels.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25%: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of child sex tourists are </a:t>
            </a:r>
            <a:r>
              <a:rPr lang="en-US" sz="2800" cap="small" dirty="0">
                <a:solidFill>
                  <a:schemeClr val="accent2">
                    <a:lumMod val="50000"/>
                  </a:schemeClr>
                </a:solidFill>
              </a:rPr>
              <a:t>North American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7200" y="52578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/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Source: ECPAT-USA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9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Victims of Sex Trafficking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10" y="5943599"/>
            <a:ext cx="819150" cy="6762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953000"/>
            <a:ext cx="8226425" cy="1174750"/>
          </a:xfrm>
        </p:spPr>
        <p:txBody>
          <a:bodyPr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38858"/>
              </p:ext>
            </p:extLst>
          </p:nvPr>
        </p:nvGraphicFramePr>
        <p:xfrm>
          <a:off x="533400" y="2585720"/>
          <a:ext cx="8077200" cy="1686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9360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94%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75%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88%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41%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Female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U.S. Citizens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Minorities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Minors</a:t>
                      </a:r>
                    </a:p>
                  </a:txBody>
                  <a:tcPr marL="228600" marR="2286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71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37920</TotalTime>
  <Words>1522</Words>
  <Application>Microsoft Macintosh PowerPoint</Application>
  <PresentationFormat>On-screen Show (4:3)</PresentationFormat>
  <Paragraphs>303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Microsoft YaHei</vt:lpstr>
      <vt:lpstr>Arial</vt:lpstr>
      <vt:lpstr>Calibri</vt:lpstr>
      <vt:lpstr>DejaVu Serif Condensed</vt:lpstr>
      <vt:lpstr>Times New Roman</vt:lpstr>
      <vt:lpstr>Office Theme</vt:lpstr>
      <vt:lpstr>Overview</vt:lpstr>
      <vt:lpstr>Human Trafficking is modern-day slavery</vt:lpstr>
      <vt:lpstr>Global Slavery Index - 2017</vt:lpstr>
      <vt:lpstr>World Wide – Stats</vt:lpstr>
      <vt:lpstr>Global Slavery Index - 2017</vt:lpstr>
      <vt:lpstr>How much does someone cost?</vt:lpstr>
      <vt:lpstr>Think it Doesn’t Happen in America?</vt:lpstr>
      <vt:lpstr>United States Statistics</vt:lpstr>
      <vt:lpstr>US Victims of Sex Trafficking</vt:lpstr>
      <vt:lpstr>Think it doesn’t happen on Long Island?</vt:lpstr>
      <vt:lpstr>Examples of Trafficking on Long Island</vt:lpstr>
      <vt:lpstr>Examples of Trafficking on Long Island</vt:lpstr>
      <vt:lpstr>Who Would Traffic a Child?</vt:lpstr>
      <vt:lpstr>Example of DMST on Long Island</vt:lpstr>
      <vt:lpstr>Warning Signs of a Victim</vt:lpstr>
      <vt:lpstr>Warning Signs of a Trafficker</vt:lpstr>
      <vt:lpstr>What to Ask if You Suspect DMST</vt:lpstr>
      <vt:lpstr>What to DO if You Suspect DMST</vt:lpstr>
      <vt:lpstr>Who is L.I.A.T.?</vt:lpstr>
      <vt:lpstr>The Trafficking Pipeline</vt:lpstr>
      <vt:lpstr>The Challenges</vt:lpstr>
      <vt:lpstr>How L.I.A.T. Helps</vt:lpstr>
      <vt:lpstr>How Can I Help?</vt:lpstr>
      <vt:lpstr>How can I help?</vt:lpstr>
      <vt:lpstr>PowerPoint Presentation</vt:lpstr>
      <vt:lpstr>Current Human Trafficking Statistics</vt:lpstr>
      <vt:lpstr>Healthcare Response to Human Trafficking</vt:lpstr>
      <vt:lpstr>Why Awareness is Important</vt:lpstr>
      <vt:lpstr>Why Awareness is Important</vt:lpstr>
      <vt:lpstr>Ongoing  Advocacy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Charlie</dc:creator>
  <cp:lastModifiedBy>Rodriguez, Shantae Lynette</cp:lastModifiedBy>
  <cp:revision>142</cp:revision>
  <cp:lastPrinted>1601-01-01T00:00:00Z</cp:lastPrinted>
  <dcterms:created xsi:type="dcterms:W3CDTF">1601-01-01T00:00:00Z</dcterms:created>
  <dcterms:modified xsi:type="dcterms:W3CDTF">2018-09-11T18:49:09Z</dcterms:modified>
</cp:coreProperties>
</file>